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74" r:id="rId6"/>
    <p:sldId id="264" r:id="rId7"/>
    <p:sldId id="268" r:id="rId8"/>
    <p:sldId id="272" r:id="rId9"/>
    <p:sldId id="273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40">
          <p15:clr>
            <a:srgbClr val="A4A3A4"/>
          </p15:clr>
        </p15:guide>
        <p15:guide id="2" pos="30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54B19D8-0219-464E-B8B7-4F815A4578C6}">
  <a:tblStyle styleId="{A54B19D8-0219-464E-B8B7-4F815A4578C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2F2F0"/>
          </a:solidFill>
        </a:fill>
      </a:tcStyle>
    </a:wholeTbl>
    <a:band1H>
      <a:tcTxStyle/>
      <a:tcStyle>
        <a:tcBdr/>
        <a:fill>
          <a:solidFill>
            <a:srgbClr val="E4E4E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4E4E0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2F2F0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08"/>
    <p:restoredTop sz="94674"/>
  </p:normalViewPr>
  <p:slideViewPr>
    <p:cSldViewPr snapToGrid="0">
      <p:cViewPr varScale="1">
        <p:scale>
          <a:sx n="86" d="100"/>
          <a:sy n="86" d="100"/>
        </p:scale>
        <p:origin x="-1320" y="-112"/>
      </p:cViewPr>
      <p:guideLst>
        <p:guide orient="horz" pos="3340"/>
        <p:guide pos="30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18456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f65d4fb3d_2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g3f65d4fb3d_2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f65d4fb3d_2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3f65d4fb3d_2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363538" y="0"/>
            <a:ext cx="153987" cy="1690688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363538" y="1690688"/>
            <a:ext cx="153987" cy="1804987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363538" y="3495675"/>
            <a:ext cx="153987" cy="2549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1459420" y="2194895"/>
            <a:ext cx="6949679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1459420" y="4292600"/>
            <a:ext cx="6949679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6391854" y="6251928"/>
            <a:ext cx="2315381" cy="60607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7475" y="508289"/>
            <a:ext cx="4428683" cy="1622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765629" y="1202966"/>
            <a:ext cx="7679871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760184" y="330699"/>
            <a:ext cx="7649030" cy="751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760184" y="1223450"/>
            <a:ext cx="371203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4648200" y="1223450"/>
            <a:ext cx="3761014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752930" y="256040"/>
            <a:ext cx="7647214" cy="811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752930" y="1429007"/>
            <a:ext cx="374445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752930" y="2068769"/>
            <a:ext cx="374445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3"/>
          </p:nvPr>
        </p:nvSpPr>
        <p:spPr>
          <a:xfrm>
            <a:off x="4645026" y="1429007"/>
            <a:ext cx="375511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4"/>
          </p:nvPr>
        </p:nvSpPr>
        <p:spPr>
          <a:xfrm>
            <a:off x="4645026" y="2068769"/>
            <a:ext cx="375511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762000" y="143380"/>
            <a:ext cx="7647214" cy="94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762000" y="1209214"/>
            <a:ext cx="7647214" cy="1859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762001" y="1215512"/>
            <a:ext cx="3118990" cy="74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1"/>
          </p:nvPr>
        </p:nvSpPr>
        <p:spPr>
          <a:xfrm>
            <a:off x="4163786" y="1215512"/>
            <a:ext cx="4245428" cy="4910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762001" y="1963134"/>
            <a:ext cx="3118990" cy="4163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2986E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2986E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2986E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1792287" y="4800600"/>
            <a:ext cx="661669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>
            <a:spLocks noGrp="1"/>
          </p:cNvSpPr>
          <p:nvPr>
            <p:ph type="pic" idx="2"/>
          </p:nvPr>
        </p:nvSpPr>
        <p:spPr>
          <a:xfrm>
            <a:off x="1792287" y="968375"/>
            <a:ext cx="6616697" cy="37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1792287" y="5367338"/>
            <a:ext cx="6616697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2986E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2986E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2986E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14400" y="115888"/>
            <a:ext cx="7494588" cy="97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914400" y="1223963"/>
            <a:ext cx="749458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" descr="MSK_logo_simp_hor_s_pos_d1884.ai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237497" y="6087548"/>
            <a:ext cx="2427642" cy="89501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4" Type="http://schemas.openxmlformats.org/officeDocument/2006/relationships/hyperlink" Target="http://hpc.mskcc.org/contact-u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skcchpc.org/display/CLUS/Juno+Cluster+Guide" TargetMode="External"/><Relationship Id="rId4" Type="http://schemas.openxmlformats.org/officeDocument/2006/relationships/hyperlink" Target="http://hpc.mskcc.org/compute-accounts/%231497290071385-c1b8737f-488c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ctrTitle"/>
          </p:nvPr>
        </p:nvSpPr>
        <p:spPr>
          <a:xfrm>
            <a:off x="1458913" y="2195513"/>
            <a:ext cx="6950075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HPC user group </a:t>
            </a:r>
            <a:r>
              <a:rPr lang="en-US" sz="4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4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 cluster</a:t>
            </a:r>
            <a:endParaRPr sz="4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1"/>
          <p:cNvSpPr txBox="1">
            <a:spLocks noGrp="1"/>
          </p:cNvSpPr>
          <p:nvPr>
            <p:ph type="subTitle" idx="1"/>
          </p:nvPr>
        </p:nvSpPr>
        <p:spPr>
          <a:xfrm>
            <a:off x="725488" y="4292600"/>
            <a:ext cx="76835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r>
              <a:rPr lang="en-US" dirty="0" smtClean="0"/>
              <a:t>March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</a:t>
            </a:r>
            <a:r>
              <a:rPr lang="en-US" dirty="0"/>
              <a:t>1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2019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1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4111" y="2384778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765175" y="298450"/>
            <a:ext cx="7680325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Agenda</a:t>
            </a:r>
            <a:endParaRPr sz="3000" b="1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>
            <a:off x="765175" y="1203324"/>
            <a:ext cx="7680325" cy="4898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Juno cluster 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now in production. 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buSzPts val="2600"/>
              <a:buFont typeface="Arial"/>
              <a:buChar char="•"/>
            </a:pP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compute </a:t>
            </a:r>
            <a:r>
              <a:rPr lang="en-US" sz="2600" dirty="0" smtClean="0"/>
              <a:t>nodes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742950" lvl="1" indent="-285750">
              <a:lnSpc>
                <a:spcPct val="90000"/>
              </a:lnSpc>
              <a:spcBef>
                <a:spcPts val="520"/>
              </a:spcBef>
              <a:buSzPts val="2600"/>
              <a:buFont typeface="Arial"/>
              <a:buChar char="•"/>
            </a:pP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 polices and SLAs</a:t>
            </a:r>
            <a:r>
              <a:rPr lang="en-US" sz="2600" dirty="0" smtClean="0"/>
              <a:t>.</a:t>
            </a:r>
            <a:endParaRPr dirty="0"/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to run job in SLA. Non-SLA jobs.</a:t>
            </a:r>
            <a:endParaRPr sz="2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sz="2600" dirty="0" smtClean="0"/>
              <a:t>Why won’t my job run?</a:t>
            </a:r>
            <a:endParaRPr sz="2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to get help on </a:t>
            </a:r>
            <a:r>
              <a:rPr lang="en-US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Juno?</a:t>
            </a:r>
            <a:endParaRPr dirty="0"/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Documentation wiki</a:t>
            </a:r>
            <a:endParaRPr dirty="0"/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Q&amp;A</a:t>
            </a:r>
            <a:endParaRPr sz="2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762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115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 computational resources </a:t>
            </a:r>
            <a:b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of </a:t>
            </a:r>
            <a:r>
              <a:rPr lang="en-US" sz="3200" dirty="0" smtClean="0"/>
              <a:t>March</a:t>
            </a:r>
            <a:r>
              <a:rPr lang="en-US" sz="32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</a:t>
            </a:r>
            <a:r>
              <a:rPr lang="en-US" sz="3200" dirty="0"/>
              <a:t>1</a:t>
            </a:r>
            <a:r>
              <a:rPr lang="en-US" sz="32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2019</a:t>
            </a:r>
            <a:endParaRPr dirty="0"/>
          </a:p>
        </p:txBody>
      </p:sp>
      <p:graphicFrame>
        <p:nvGraphicFramePr>
          <p:cNvPr id="81" name="Google Shape;81;p14"/>
          <p:cNvGraphicFramePr/>
          <p:nvPr>
            <p:extLst>
              <p:ext uri="{D42A27DB-BD31-4B8C-83A1-F6EECF244321}">
                <p14:modId xmlns:p14="http://schemas.microsoft.com/office/powerpoint/2010/main" val="1190645568"/>
              </p:ext>
            </p:extLst>
          </p:nvPr>
        </p:nvGraphicFramePr>
        <p:xfrm>
          <a:off x="366889" y="1614195"/>
          <a:ext cx="8499991" cy="4287630"/>
        </p:xfrm>
        <a:graphic>
          <a:graphicData uri="http://schemas.openxmlformats.org/drawingml/2006/table">
            <a:tbl>
              <a:tblPr firstRow="1" bandRow="1">
                <a:noFill/>
                <a:tableStyleId>{A54B19D8-0219-464E-B8B7-4F815A4578C6}</a:tableStyleId>
              </a:tblPr>
              <a:tblGrid>
                <a:gridCol w="889000"/>
                <a:gridCol w="493889"/>
                <a:gridCol w="1453444"/>
                <a:gridCol w="1665111"/>
                <a:gridCol w="1058333"/>
                <a:gridCol w="733778"/>
                <a:gridCol w="656436"/>
                <a:gridCol w="743475"/>
                <a:gridCol w="806525"/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name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#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model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CPU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OS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cores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RAM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Interc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NVMe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jx01-20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</a:t>
                      </a:r>
                      <a:r>
                        <a:rPr lang="en-US" sz="1600" dirty="0" smtClean="0"/>
                        <a:t>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2Xeon®2.40GHz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CentOS7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20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256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25Gb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2x2TB</a:t>
                      </a:r>
                      <a:endParaRPr sz="16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ju14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HPEDL160G9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2Xeon®2.60GHz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CentOS6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16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256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10Gb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jv01-04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HPEDL160G9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 smtClean="0"/>
                        <a:t>2Xeon®2.60GHz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CentOS7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16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256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10Gb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jw02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1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HPEDL160G9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 smtClean="0"/>
                        <a:t>2Xeon®2.40GHz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CentOS7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16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256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10Gb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ja01-10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10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Supermicro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 smtClean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CentOS7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25Gb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2x1TB</a:t>
                      </a:r>
                      <a:endParaRPr sz="16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jb01-24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Supermicro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 smtClean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CentOS7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 smtClean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s-IS" sz="1600" dirty="0" smtClean="0"/>
                        <a:t>25Gb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jc01-02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Supermicro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smtClean="0"/>
                        <a:t>GPU 4 2080</a:t>
                      </a:r>
                      <a:endParaRPr lang="en-US" sz="1600" dirty="0" smtClean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 smtClean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CentOS7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 smtClean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25Gb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jd01-04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Supermicro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 smtClean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CentOS7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 smtClean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25Gb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fi-FI" sz="1800" dirty="0" smtClean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cs-CZ" sz="1800" dirty="0" smtClean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Total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 smtClean="0"/>
                        <a:t>66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 smtClean="0"/>
                        <a:t>1,936</a:t>
                      </a: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 policies</a:t>
            </a:r>
            <a:endParaRPr sz="3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>
            <a:off x="765629" y="1592076"/>
            <a:ext cx="7955038" cy="413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>
              <a:spcBef>
                <a:spcPts val="480"/>
              </a:spcBef>
              <a:buSzPts val="2400"/>
            </a:pPr>
            <a:r>
              <a:rPr lang="en-US" sz="2400" dirty="0" smtClean="0">
                <a:solidFill>
                  <a:srgbClr val="008000"/>
                </a:solidFill>
              </a:rPr>
              <a:t>RAM </a:t>
            </a:r>
            <a:r>
              <a:rPr lang="en-US" sz="2400" dirty="0">
                <a:solidFill>
                  <a:srgbClr val="008000"/>
                </a:solidFill>
              </a:rPr>
              <a:t>in GB is per task(slot), not per job!</a:t>
            </a:r>
            <a:endParaRPr lang="en-US" sz="2400" dirty="0"/>
          </a:p>
          <a:p>
            <a:pPr indent="-457200">
              <a:spcBef>
                <a:spcPts val="480"/>
              </a:spcBef>
              <a:buSzPts val="2400"/>
            </a:pPr>
            <a:r>
              <a:rPr lang="en-US" sz="2400" dirty="0">
                <a:solidFill>
                  <a:srgbClr val="008000"/>
                </a:solidFill>
              </a:rPr>
              <a:t>All jobs must have -W (</a:t>
            </a:r>
            <a:r>
              <a:rPr lang="en-US" sz="2400" dirty="0" err="1">
                <a:solidFill>
                  <a:srgbClr val="008000"/>
                </a:solidFill>
              </a:rPr>
              <a:t>Walltime</a:t>
            </a:r>
            <a:r>
              <a:rPr lang="en-US" sz="2400" dirty="0">
                <a:solidFill>
                  <a:srgbClr val="008000"/>
                </a:solidFill>
              </a:rPr>
              <a:t>) and LSF will terminate the job which exceeds </a:t>
            </a:r>
            <a:r>
              <a:rPr lang="en-US" sz="2400" dirty="0" smtClean="0">
                <a:solidFill>
                  <a:srgbClr val="008000"/>
                </a:solidFill>
              </a:rPr>
              <a:t>it</a:t>
            </a:r>
          </a:p>
          <a:p>
            <a:pPr indent="-457200">
              <a:spcBef>
                <a:spcPts val="480"/>
              </a:spcBef>
              <a:buSzPts val="2400"/>
            </a:pPr>
            <a:endParaRPr sz="2400" dirty="0"/>
          </a:p>
          <a:p>
            <a:pPr marL="342900" indent="-342900">
              <a:spcBef>
                <a:spcPts val="480"/>
              </a:spcBef>
              <a:buSzPts val="2400"/>
            </a:pPr>
            <a:r>
              <a:rPr lang="en-US" sz="2400" dirty="0" smtClean="0"/>
              <a:t>New queue: </a:t>
            </a:r>
            <a:r>
              <a:rPr lang="en-US" sz="2400" dirty="0" err="1" smtClean="0"/>
              <a:t>gpuqueue</a:t>
            </a:r>
            <a:r>
              <a:rPr lang="en-US" sz="2400" dirty="0" smtClean="0"/>
              <a:t> for GPU jobs only</a:t>
            </a:r>
          </a:p>
          <a:p>
            <a:pPr marL="0" indent="0">
              <a:spcBef>
                <a:spcPts val="480"/>
              </a:spcBef>
              <a:buSzPts val="2400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 dirty="0" err="1" smtClean="0"/>
              <a:t>bsub</a:t>
            </a:r>
            <a:r>
              <a:rPr lang="en-US" sz="2400" dirty="0" smtClean="0"/>
              <a:t> </a:t>
            </a:r>
            <a:r>
              <a:rPr lang="en-US" sz="2400" dirty="0"/>
              <a:t>-</a:t>
            </a:r>
            <a:r>
              <a:rPr lang="en-US" sz="2400" dirty="0" smtClean="0"/>
              <a:t>q </a:t>
            </a:r>
            <a:r>
              <a:rPr lang="en-US" sz="2400" dirty="0" err="1" smtClean="0"/>
              <a:t>gpuqueue</a:t>
            </a:r>
            <a:r>
              <a:rPr lang="en-US" sz="2400" dirty="0" smtClean="0"/>
              <a:t> </a:t>
            </a:r>
            <a:r>
              <a:rPr lang="en-US" sz="2400" dirty="0"/>
              <a:t>-</a:t>
            </a:r>
            <a:r>
              <a:rPr lang="en-US" sz="2400" dirty="0" err="1" smtClean="0"/>
              <a:t>sla</a:t>
            </a:r>
            <a:r>
              <a:rPr lang="en-US" sz="2400" dirty="0" smtClean="0"/>
              <a:t> </a:t>
            </a:r>
            <a:r>
              <a:rPr lang="en-US" sz="2400" dirty="0" err="1" smtClean="0"/>
              <a:t>jcSC</a:t>
            </a:r>
            <a:r>
              <a:rPr lang="en-US" sz="2400" dirty="0" smtClean="0"/>
              <a:t> -n 1 </a:t>
            </a:r>
            <a:r>
              <a:rPr lang="en-US" sz="2400" dirty="0"/>
              <a:t>-</a:t>
            </a:r>
            <a:r>
              <a:rPr lang="en-US" sz="2400" dirty="0" err="1" smtClean="0"/>
              <a:t>gpu</a:t>
            </a:r>
            <a:r>
              <a:rPr lang="en-US" sz="2400" dirty="0" smtClean="0"/>
              <a:t> “</a:t>
            </a:r>
            <a:r>
              <a:rPr lang="en-US" sz="2400" dirty="0" err="1" smtClean="0"/>
              <a:t>num</a:t>
            </a:r>
            <a:r>
              <a:rPr lang="en-US" sz="2400" dirty="0" smtClean="0"/>
              <a:t>=1” </a:t>
            </a:r>
            <a:r>
              <a:rPr lang="mr-IN" sz="2400" dirty="0" smtClean="0"/>
              <a:t>…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587034"/>
              </p:ext>
            </p:extLst>
          </p:nvPr>
        </p:nvGraphicFramePr>
        <p:xfrm>
          <a:off x="747890" y="1213555"/>
          <a:ext cx="7450665" cy="368299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650465"/>
                <a:gridCol w="3626275"/>
                <a:gridCol w="21739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SLA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Loan 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Auto Attached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CMOPI</a:t>
                      </a:r>
                    </a:p>
                    <a:p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ja</a:t>
                      </a:r>
                      <a:r>
                        <a:rPr lang="en-US" sz="1800" dirty="0" smtClean="0"/>
                        <a:t>*,</a:t>
                      </a:r>
                      <a:r>
                        <a:rPr lang="en-US" sz="1800" dirty="0" err="1" smtClean="0"/>
                        <a:t>jx</a:t>
                      </a:r>
                      <a:r>
                        <a:rPr lang="en-US" sz="1800" dirty="0" smtClean="0"/>
                        <a:t>* hosts)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100% resources for 90 </a:t>
                      </a:r>
                      <a:r>
                        <a:rPr lang="en-US" sz="1800" dirty="0" err="1" smtClean="0"/>
                        <a:t>mins</a:t>
                      </a:r>
                      <a:endParaRPr lang="en-US" sz="1800" dirty="0" smtClean="0"/>
                    </a:p>
                    <a:p>
                      <a:r>
                        <a:rPr lang="en-US" sz="1800" dirty="0" smtClean="0"/>
                        <a:t>75% resources for 6 </a:t>
                      </a:r>
                      <a:r>
                        <a:rPr lang="en-US" sz="1800" dirty="0" smtClean="0"/>
                        <a:t>hours</a:t>
                      </a:r>
                    </a:p>
                    <a:p>
                      <a:r>
                        <a:rPr lang="en-US" sz="1800" dirty="0" smtClean="0"/>
                        <a:t>40% resources for</a:t>
                      </a:r>
                      <a:r>
                        <a:rPr lang="en-US" sz="1800" baseline="0" dirty="0" smtClean="0"/>
                        <a:t> &lt;31 days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DEVEL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ja</a:t>
                      </a:r>
                      <a:r>
                        <a:rPr lang="en-US" sz="1800" dirty="0" smtClean="0"/>
                        <a:t>*,</a:t>
                      </a:r>
                      <a:r>
                        <a:rPr lang="en-US" sz="1800" dirty="0" err="1" smtClean="0"/>
                        <a:t>jx</a:t>
                      </a:r>
                      <a:r>
                        <a:rPr lang="en-US" sz="1800" dirty="0" smtClean="0"/>
                        <a:t>* hosts)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100% resources for 90 </a:t>
                      </a:r>
                      <a:r>
                        <a:rPr lang="en-US" sz="1800" dirty="0" err="1" smtClean="0"/>
                        <a:t>mins</a:t>
                      </a:r>
                      <a:endParaRPr lang="en-US" sz="1800" dirty="0" smtClean="0"/>
                    </a:p>
                    <a:p>
                      <a:r>
                        <a:rPr lang="en-US" sz="1800" dirty="0" smtClean="0"/>
                        <a:t>75% resources for 6 </a:t>
                      </a:r>
                      <a:r>
                        <a:rPr lang="en-US" sz="1800" dirty="0" smtClean="0"/>
                        <a:t>hours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 smtClean="0"/>
                        <a:t>40% resources for &lt;31</a:t>
                      </a:r>
                      <a:r>
                        <a:rPr lang="en-US" sz="1800" baseline="0" dirty="0" smtClean="0"/>
                        <a:t> days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jvSC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100% resources for 6 hours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Yes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jdSC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100% resources for 6</a:t>
                      </a:r>
                      <a:r>
                        <a:rPr lang="en-US" sz="1800" baseline="0" dirty="0" smtClean="0"/>
                        <a:t> hours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Yes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jbSC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100% resources for 6</a:t>
                      </a:r>
                      <a:r>
                        <a:rPr lang="en-US" sz="1800" baseline="0" dirty="0" smtClean="0"/>
                        <a:t> hours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Yes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jcSC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100% resources for 6</a:t>
                      </a:r>
                      <a:r>
                        <a:rPr lang="en-US" sz="1800" baseline="0" dirty="0" smtClean="0"/>
                        <a:t> hours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3210" y="4923152"/>
            <a:ext cx="73801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Auto Attached Yes: job will be attached to SLA. No request for SLA needed</a:t>
            </a:r>
          </a:p>
          <a:p>
            <a:r>
              <a:rPr lang="en-US" sz="1800" dirty="0"/>
              <a:t>Auto Attached </a:t>
            </a:r>
            <a:r>
              <a:rPr lang="en-US" sz="1800" dirty="0" smtClean="0"/>
              <a:t>No: job has to request SLA “ </a:t>
            </a:r>
            <a:r>
              <a:rPr lang="en-US" sz="1800" dirty="0" err="1" smtClean="0"/>
              <a:t>bsub</a:t>
            </a:r>
            <a:r>
              <a:rPr lang="en-US" sz="1800" dirty="0" smtClean="0"/>
              <a:t> </a:t>
            </a:r>
            <a:r>
              <a:rPr lang="mr-IN" sz="1800" dirty="0"/>
              <a:t>–</a:t>
            </a:r>
            <a:r>
              <a:rPr lang="en-US" sz="1800" dirty="0" err="1"/>
              <a:t>sla</a:t>
            </a:r>
            <a:r>
              <a:rPr lang="en-US" sz="1800" dirty="0"/>
              <a:t> </a:t>
            </a:r>
            <a:r>
              <a:rPr lang="en-US" sz="1800" dirty="0" smtClean="0"/>
              <a:t>CMOPI “</a:t>
            </a:r>
          </a:p>
          <a:p>
            <a:r>
              <a:rPr lang="en-US" sz="1800" dirty="0" smtClean="0"/>
              <a:t>“</a:t>
            </a:r>
            <a:r>
              <a:rPr lang="en-US" sz="1800" dirty="0" err="1" smtClean="0"/>
              <a:t>bsla</a:t>
            </a:r>
            <a:r>
              <a:rPr lang="en-US" sz="1800" dirty="0" smtClean="0"/>
              <a:t>“  shows existing </a:t>
            </a:r>
            <a:r>
              <a:rPr lang="en-US" sz="1800" dirty="0" smtClean="0"/>
              <a:t>SLAs</a:t>
            </a:r>
          </a:p>
          <a:p>
            <a:r>
              <a:rPr lang="en-US" sz="1800" dirty="0" smtClean="0"/>
              <a:t>“</a:t>
            </a:r>
            <a:r>
              <a:rPr lang="en-US" sz="1800" dirty="0" err="1" smtClean="0"/>
              <a:t>bugroup</a:t>
            </a:r>
            <a:r>
              <a:rPr lang="en-US" sz="1800" dirty="0" smtClean="0"/>
              <a:t>” checks the mapping UID to LSF groups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90382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Why won’t my job run?</a:t>
            </a:r>
            <a:r>
              <a:rPr lang="en-US" sz="3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>
          <a:xfrm>
            <a:off x="765629" y="1202966"/>
            <a:ext cx="7679871" cy="50559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2000"/>
              <a:buNone/>
            </a:pPr>
            <a:endParaRPr dirty="0"/>
          </a:p>
          <a:p>
            <a:pPr marL="227013" marR="0" lvl="0" indent="-227013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Check status of my job using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JobID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(JID)</a:t>
            </a:r>
            <a:endParaRPr dirty="0"/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#1</a:t>
            </a:r>
            <a:r>
              <a:rPr lang="en-US" sz="16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6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bjobs</a:t>
            </a:r>
            <a:r>
              <a:rPr lang="en-US" sz="16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-l JID </a:t>
            </a:r>
            <a:endParaRPr sz="16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Why can’t my job run now? Check “PENDING REASONS” in the output #1</a:t>
            </a:r>
            <a:endParaRPr dirty="0"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will my job start to run? Check “ESTIMATION” in the output #</a:t>
            </a: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#2: </a:t>
            </a:r>
            <a:r>
              <a:rPr lang="en-US" sz="1600" dirty="0" err="1" smtClean="0"/>
              <a:t>bjobs</a:t>
            </a:r>
            <a:r>
              <a:rPr lang="en-US" sz="1600" dirty="0" smtClean="0"/>
              <a:t> </a:t>
            </a:r>
            <a:r>
              <a:rPr lang="mr-IN" sz="1600" dirty="0" smtClean="0"/>
              <a:t>–</a:t>
            </a:r>
            <a:r>
              <a:rPr lang="en-US" sz="1600" dirty="0" err="1" smtClean="0"/>
              <a:t>uall</a:t>
            </a:r>
            <a:r>
              <a:rPr lang="en-US" sz="1600" dirty="0" smtClean="0"/>
              <a:t> </a:t>
            </a:r>
            <a:r>
              <a:rPr lang="mr-IN" sz="1600" dirty="0" smtClean="0"/>
              <a:t>–</a:t>
            </a:r>
            <a:r>
              <a:rPr lang="en-US" sz="1600" dirty="0" smtClean="0"/>
              <a:t>p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Will show all jobs in PEND state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7013" marR="0" lvl="0" indent="-227013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did my job exit abnormally?</a:t>
            </a:r>
            <a:endParaRPr dirty="0"/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</a:pPr>
            <a:r>
              <a:rPr lang="en-US" sz="16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bhist</a:t>
            </a:r>
            <a:r>
              <a:rPr lang="en-US" sz="16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-l JID </a:t>
            </a:r>
            <a:endParaRPr dirty="0"/>
          </a:p>
          <a:p>
            <a:pPr marL="457200" marR="0" lvl="1" indent="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</a:pPr>
            <a:r>
              <a:rPr lang="en-US" sz="16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bhist</a:t>
            </a:r>
            <a:r>
              <a:rPr lang="en-US" sz="16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-n 0 -l </a:t>
            </a:r>
            <a:r>
              <a:rPr lang="en-US" sz="16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JID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to get help on Luna/Juno</a:t>
            </a: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3"/>
          <p:cNvSpPr txBox="1">
            <a:spLocks noGrp="1"/>
          </p:cNvSpPr>
          <p:nvPr>
            <p:ph type="body" idx="1"/>
          </p:nvPr>
        </p:nvSpPr>
        <p:spPr>
          <a:xfrm>
            <a:off x="765629" y="1202966"/>
            <a:ext cx="7679871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7013" marR="0" lvl="0" indent="-227013" algn="l" rtl="0"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Please, send email to: </a:t>
            </a:r>
            <a:r>
              <a:rPr lang="en-US" sz="2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hpc-request@cbio.mskcc.org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7013" marR="0" lvl="0" indent="-227013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information on how to contact us:</a:t>
            </a:r>
            <a:endParaRPr/>
          </a:p>
          <a:p>
            <a: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</a:pPr>
            <a:r>
              <a:rPr lang="en-US" sz="2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http://hpc.mskcc.org/contact-us/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>
            <a:spLocks noGrp="1"/>
          </p:cNvSpPr>
          <p:nvPr>
            <p:ph type="title"/>
          </p:nvPr>
        </p:nvSpPr>
        <p:spPr>
          <a:xfrm>
            <a:off x="725095" y="729540"/>
            <a:ext cx="7679871" cy="81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Documentation wiki</a:t>
            </a:r>
            <a:b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7"/>
          <p:cNvSpPr txBox="1">
            <a:spLocks noGrp="1"/>
          </p:cNvSpPr>
          <p:nvPr>
            <p:ph type="body" idx="1"/>
          </p:nvPr>
        </p:nvSpPr>
        <p:spPr>
          <a:xfrm>
            <a:off x="765629" y="1202966"/>
            <a:ext cx="7679871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http://mskcchpc.org/display/CLUS/Juno+Cluster+Guide</a:t>
            </a:r>
            <a:endParaRPr sz="2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endParaRPr sz="2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http://hpc.mskcc.org/compute-accounts/</a:t>
            </a:r>
            <a:endParaRPr sz="2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2458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8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Questions/Answers </a:t>
            </a:r>
            <a:br>
              <a:rPr lang="en-US" sz="3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sz="3000" b="1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de Template 1">
  <a:themeElements>
    <a:clrScheme name="MSK color pallete">
      <a:dk1>
        <a:srgbClr val="000000"/>
      </a:dk1>
      <a:lt1>
        <a:srgbClr val="FFFFFF"/>
      </a:lt1>
      <a:dk2>
        <a:srgbClr val="737373"/>
      </a:dk2>
      <a:lt2>
        <a:srgbClr val="B3B3A6"/>
      </a:lt2>
      <a:accent1>
        <a:srgbClr val="2986E2"/>
      </a:accent1>
      <a:accent2>
        <a:srgbClr val="F26529"/>
      </a:accent2>
      <a:accent3>
        <a:srgbClr val="FFF5BC"/>
      </a:accent3>
      <a:accent4>
        <a:srgbClr val="737373"/>
      </a:accent4>
      <a:accent5>
        <a:srgbClr val="B3B3A6"/>
      </a:accent5>
      <a:accent6>
        <a:srgbClr val="2875B4"/>
      </a:accent6>
      <a:hlink>
        <a:srgbClr val="00BDF2"/>
      </a:hlink>
      <a:folHlink>
        <a:srgbClr val="9BD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3233</TotalTime>
  <Words>445</Words>
  <Application>Microsoft Macintosh PowerPoint</Application>
  <PresentationFormat>On-screen Show (4:3)</PresentationFormat>
  <Paragraphs>156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Slide Template 1</vt:lpstr>
      <vt:lpstr>HPC user group   Juno cluster</vt:lpstr>
      <vt:lpstr>Agenda</vt:lpstr>
      <vt:lpstr>Juno computational resources  as of March 21, 2019</vt:lpstr>
      <vt:lpstr>Juno policies</vt:lpstr>
      <vt:lpstr>SLAs</vt:lpstr>
      <vt:lpstr>Why won’t my job run? </vt:lpstr>
      <vt:lpstr>How to get help on Luna/Juno</vt:lpstr>
      <vt:lpstr>     Documentation wiki </vt:lpstr>
      <vt:lpstr>Questions/Answers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HPC user group Luna and Juno clusters</dc:title>
  <cp:lastModifiedBy>Mazurkova, Svetlana/Information Systems</cp:lastModifiedBy>
  <cp:revision>29</cp:revision>
  <dcterms:modified xsi:type="dcterms:W3CDTF">2019-03-21T20:28:44Z</dcterms:modified>
</cp:coreProperties>
</file>