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79" r:id="rId7"/>
    <p:sldId id="273" r:id="rId8"/>
    <p:sldId id="277" r:id="rId9"/>
    <p:sldId id="276" r:id="rId10"/>
    <p:sldId id="278" r:id="rId11"/>
    <p:sldId id="272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40">
          <p15:clr>
            <a:srgbClr val="A4A3A4"/>
          </p15:clr>
        </p15:guide>
        <p15:guide id="2" pos="3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298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howGuides="1">
      <p:cViewPr varScale="1">
        <p:scale>
          <a:sx n="74" d="100"/>
          <a:sy n="74" d="100"/>
        </p:scale>
        <p:origin x="-1224" y="-96"/>
      </p:cViewPr>
      <p:guideLst>
        <p:guide orient="horz" pos="3340"/>
        <p:guide pos="30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26883-8563-4746-958C-6783503189CD}" type="datetime1">
              <a:rPr lang="en-US" smtClean="0"/>
              <a:t>10/4/17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92A13-897D-6F43-A3E5-AB77AC134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5393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FFBEF-5D7E-4B42-94C9-2A9B7C26B977}" type="datetime1">
              <a:rPr lang="en-US" smtClean="0"/>
              <a:t>10/4/17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3D7EE-760F-4747-AA7B-CE2C23127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90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3D7EE-760F-4747-AA7B-CE2C231272A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85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to live site.  Demonstrate the new ways</a:t>
            </a:r>
            <a:r>
              <a:rPr lang="en-US" baseline="0" dirty="0" smtClean="0"/>
              <a:t> to get around.  Go to documentation, show questions.  Demonstrate being a users and contributing.  Internal vs. external </a:t>
            </a:r>
            <a:r>
              <a:rPr lang="en-US" baseline="0" smtClean="0"/>
              <a:t>access  show GRAFANA</a:t>
            </a:r>
          </a:p>
          <a:p>
            <a:endParaRPr lang="en-US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3D7EE-760F-4747-AA7B-CE2C231272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7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9420" y="4292600"/>
            <a:ext cx="6949679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391854" y="6251928"/>
            <a:ext cx="2315381" cy="606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75" y="508289"/>
            <a:ext cx="4428683" cy="162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1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5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184" y="1223450"/>
            <a:ext cx="37120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23450"/>
            <a:ext cx="376101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930" y="2068769"/>
            <a:ext cx="374445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9007"/>
            <a:ext cx="37551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68769"/>
            <a:ext cx="37551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2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3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31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88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786" y="1215512"/>
            <a:ext cx="4245428" cy="4910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1963134"/>
            <a:ext cx="3118990" cy="41630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0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7" y="968375"/>
            <a:ext cx="6616697" cy="37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661669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564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" name="Picture 11" descr="MSK_logo_simp_hor_s_pos_d1884.ai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497" y="6087548"/>
            <a:ext cx="2427642" cy="8950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9pPr>
    </p:titleStyle>
    <p:bodyStyle>
      <a:lvl1pPr marL="227013" indent="-227013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3200" b="0" i="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800" b="0" i="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2400" b="0" i="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000" b="0" i="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»"/>
        <a:defRPr sz="2000" b="0" i="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pc.mskcc.org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913" y="2195513"/>
            <a:ext cx="6950075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HPC User Group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725488" y="4292600"/>
            <a:ext cx="7683500" cy="1752600"/>
          </a:xfrm>
        </p:spPr>
        <p:txBody>
          <a:bodyPr/>
          <a:lstStyle/>
          <a:p>
            <a:r>
              <a:rPr lang="en-US" dirty="0" smtClean="0"/>
              <a:t>September 21, 2017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65175" y="298450"/>
            <a:ext cx="7680325" cy="782638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Agenda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203325"/>
            <a:ext cx="7680325" cy="31257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ea typeface="+mn-ea"/>
              </a:rPr>
              <a:t>HPC </a:t>
            </a:r>
            <a:r>
              <a:rPr lang="en-US" sz="2400" dirty="0">
                <a:ea typeface="+mn-ea"/>
              </a:rPr>
              <a:t>w</a:t>
            </a:r>
            <a:r>
              <a:rPr lang="en-US" sz="2400" dirty="0" smtClean="0">
                <a:ea typeface="+mn-ea"/>
              </a:rPr>
              <a:t>ebsite and new wiki pages and documentation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ea typeface="+mn-ea"/>
              </a:rPr>
              <a:t>LILAC LSF software upgrade overview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/>
              <a:t>LILAC LSF software upgrade plan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ea typeface="+mn-ea"/>
              </a:rPr>
              <a:t>LILAC LSF new queues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ea typeface="+mn-ea"/>
              </a:rPr>
              <a:t>LUNA upgrade 2017 Q4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ea typeface="+mn-ea"/>
              </a:rPr>
              <a:t>Questions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Website and new wiki page and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Website:  </a:t>
            </a:r>
            <a:r>
              <a:rPr lang="en-US" dirty="0" smtClean="0">
                <a:hlinkClick r:id="rId3"/>
              </a:rPr>
              <a:t>http://hpc.mskcc.org</a:t>
            </a:r>
            <a:r>
              <a:rPr lang="en-US" dirty="0" smtClean="0"/>
              <a:t>	 (internal)</a:t>
            </a:r>
          </a:p>
          <a:p>
            <a:pPr marL="0" indent="0">
              <a:buNone/>
            </a:pPr>
            <a:r>
              <a:rPr lang="en-US" dirty="0" smtClean="0"/>
              <a:t>Documentation: </a:t>
            </a:r>
            <a:r>
              <a:rPr lang="en-US" dirty="0"/>
              <a:t>http://</a:t>
            </a:r>
            <a:r>
              <a:rPr lang="en-US" dirty="0" err="1"/>
              <a:t>mskcchpc.org</a:t>
            </a:r>
            <a:endParaRPr lang="en-US" dirty="0"/>
          </a:p>
        </p:txBody>
      </p:sp>
      <p:pic>
        <p:nvPicPr>
          <p:cNvPr id="4" name="Picture 3" descr="Screen Shot 2017-09-21 at 10.09.1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59" y="2297284"/>
            <a:ext cx="4126645" cy="3710431"/>
          </a:xfrm>
          <a:prstGeom prst="rect">
            <a:avLst/>
          </a:prstGeom>
        </p:spPr>
      </p:pic>
      <p:pic>
        <p:nvPicPr>
          <p:cNvPr id="5" name="Picture 4" descr="Screen Shot 2017-09-21 at 10.17.4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160" y="2446704"/>
            <a:ext cx="4564771" cy="357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5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LILAC LSF software upgrade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LSF 10.1 SP3: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sz="2000" dirty="0" smtClean="0"/>
              <a:t>- implement the new GPU resource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- allow jobs to request GPU mode and MPS, and specify if GPUs 	(shared mode only) can be used by other jobs in</a:t>
            </a:r>
            <a:r>
              <a:rPr lang="en-US" sz="2000" dirty="0"/>
              <a:t> </a:t>
            </a:r>
            <a:r>
              <a:rPr lang="en-US" sz="2000" dirty="0" err="1" smtClean="0"/>
              <a:t>bsub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allow jobs to request GPUs in shared mode for job arrays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enable us to remove LSF customizations on LILAC</a:t>
            </a:r>
          </a:p>
          <a:p>
            <a:r>
              <a:rPr lang="en-US" sz="2400" dirty="0" smtClean="0"/>
              <a:t>New GPU </a:t>
            </a:r>
            <a:r>
              <a:rPr lang="en-US" sz="2400" dirty="0" err="1" smtClean="0"/>
              <a:t>bsub</a:t>
            </a:r>
            <a:r>
              <a:rPr lang="en-US" sz="2400" dirty="0" smtClean="0"/>
              <a:t> flags:</a:t>
            </a:r>
            <a:r>
              <a:rPr lang="en-US" sz="2000" dirty="0" smtClean="0"/>
              <a:t>	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bsub</a:t>
            </a:r>
            <a:r>
              <a:rPr lang="en-US" sz="2000" dirty="0" smtClean="0"/>
              <a:t> </a:t>
            </a:r>
            <a:r>
              <a:rPr lang="en-US" sz="2000" dirty="0"/>
              <a:t>-</a:t>
            </a:r>
            <a:r>
              <a:rPr lang="en-US" sz="2000" dirty="0" err="1" smtClean="0"/>
              <a:t>gpu</a:t>
            </a:r>
            <a:r>
              <a:rPr lang="en-US" sz="2000" dirty="0" smtClean="0"/>
              <a:t>  </a:t>
            </a:r>
            <a:r>
              <a:rPr lang="en-US" sz="2000" dirty="0"/>
              <a:t>"[</a:t>
            </a:r>
            <a:r>
              <a:rPr lang="en-US" sz="2000" dirty="0" err="1"/>
              <a:t>num</a:t>
            </a:r>
            <a:r>
              <a:rPr lang="en-US" sz="2000" dirty="0"/>
              <a:t>=</a:t>
            </a:r>
            <a:r>
              <a:rPr lang="en-US" sz="2000" dirty="0" err="1"/>
              <a:t>num_gpus</a:t>
            </a:r>
            <a:r>
              <a:rPr lang="en-US" sz="2000" dirty="0"/>
              <a:t>] [:mode=shared | </a:t>
            </a:r>
            <a:r>
              <a:rPr lang="en-US" sz="2000" dirty="0" smtClean="0"/>
              <a:t>	</a:t>
            </a:r>
            <a:r>
              <a:rPr lang="en-US" sz="2000" dirty="0" err="1" smtClean="0"/>
              <a:t>exclusive_process</a:t>
            </a:r>
            <a:r>
              <a:rPr lang="en-US" sz="2000" dirty="0"/>
              <a:t>] [:</a:t>
            </a:r>
            <a:r>
              <a:rPr lang="en-US" sz="2000" dirty="0" err="1"/>
              <a:t>mps</a:t>
            </a:r>
            <a:r>
              <a:rPr lang="en-US" sz="2000" dirty="0"/>
              <a:t>=yes | no] [:</a:t>
            </a:r>
            <a:r>
              <a:rPr lang="en-US" sz="2000" dirty="0" err="1"/>
              <a:t>j_exclusive</a:t>
            </a:r>
            <a:r>
              <a:rPr lang="en-US" sz="2000" dirty="0"/>
              <a:t>=yes | no</a:t>
            </a:r>
            <a:r>
              <a:rPr lang="en-US" sz="2000" dirty="0" smtClean="0"/>
              <a:t>]”</a:t>
            </a:r>
          </a:p>
          <a:p>
            <a:r>
              <a:rPr lang="en-US" sz="2400" dirty="0" smtClean="0"/>
              <a:t>Default GPU settings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000" dirty="0"/>
              <a:t>"</a:t>
            </a:r>
            <a:r>
              <a:rPr lang="en-US" sz="2000" dirty="0" err="1"/>
              <a:t>num</a:t>
            </a:r>
            <a:r>
              <a:rPr lang="en-US" sz="2000" dirty="0"/>
              <a:t>=1:mode=</a:t>
            </a:r>
            <a:r>
              <a:rPr lang="en-US" sz="2000" dirty="0" err="1"/>
              <a:t>exclusive_process:mps</a:t>
            </a:r>
            <a:r>
              <a:rPr lang="en-US" sz="2000" dirty="0"/>
              <a:t>=</a:t>
            </a:r>
            <a:r>
              <a:rPr lang="en-US" sz="2000" dirty="0" err="1"/>
              <a:t>no:j_exclusive</a:t>
            </a:r>
            <a:r>
              <a:rPr lang="en-US" sz="2000" dirty="0"/>
              <a:t>=yes"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8891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LILAC LSF software upgrade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LILAC users will not be able submit any jobs for 4 hours during upgrade</a:t>
            </a:r>
          </a:p>
          <a:p>
            <a:r>
              <a:rPr lang="en-US" sz="2400" dirty="0" smtClean="0"/>
              <a:t>The general </a:t>
            </a:r>
            <a:r>
              <a:rPr lang="en-US" sz="2400" dirty="0"/>
              <a:t>queue will be closed</a:t>
            </a:r>
          </a:p>
          <a:p>
            <a:r>
              <a:rPr lang="en-US" sz="2400" dirty="0" smtClean="0"/>
              <a:t>All GPU jobs must be stopped</a:t>
            </a:r>
          </a:p>
          <a:p>
            <a:r>
              <a:rPr lang="en-US" sz="2400" dirty="0" smtClean="0"/>
              <a:t>CPU jobs can continue to run</a:t>
            </a:r>
          </a:p>
          <a:p>
            <a:pPr marL="0" indent="0">
              <a:buNone/>
            </a:pPr>
            <a:r>
              <a:rPr lang="en-US" sz="2400" dirty="0" smtClean="0"/>
              <a:t>After upgrade:</a:t>
            </a:r>
          </a:p>
          <a:p>
            <a:r>
              <a:rPr lang="en-US" sz="2400" dirty="0" smtClean="0"/>
              <a:t>New queues will be opened</a:t>
            </a:r>
          </a:p>
          <a:p>
            <a:r>
              <a:rPr lang="en-US" sz="2400" dirty="0" smtClean="0"/>
              <a:t>GPU jobs should use the new syntax and submit jobs to </a:t>
            </a:r>
            <a:r>
              <a:rPr lang="en-US" sz="2400" dirty="0" err="1" smtClean="0"/>
              <a:t>gpuqueue</a:t>
            </a: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IBM doc: </a:t>
            </a:r>
            <a:r>
              <a:rPr lang="en-US" sz="2000" dirty="0"/>
              <a:t>https://</a:t>
            </a:r>
            <a:r>
              <a:rPr lang="en-US" sz="2000" dirty="0" err="1"/>
              <a:t>www.ibm.com</a:t>
            </a:r>
            <a:r>
              <a:rPr lang="en-US" sz="2000" dirty="0"/>
              <a:t>/support/</a:t>
            </a:r>
            <a:r>
              <a:rPr lang="en-US" sz="2000" dirty="0" err="1"/>
              <a:t>knowledgecenter</a:t>
            </a:r>
            <a:r>
              <a:rPr lang="en-US" sz="2000" dirty="0"/>
              <a:t>/SSWRJV_10.1.0/</a:t>
            </a:r>
            <a:r>
              <a:rPr lang="en-US" sz="2000" dirty="0" err="1"/>
              <a:t>lsf_command_ref</a:t>
            </a:r>
            <a:r>
              <a:rPr lang="en-US" sz="2000" dirty="0"/>
              <a:t>/bsub.gpu.1.html#reference_kqd_3kh_xz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5956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LILAC LSF new queues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713" y="1202966"/>
            <a:ext cx="7673787" cy="4676160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New! </a:t>
            </a:r>
            <a:r>
              <a:rPr lang="en-US" sz="2000" dirty="0" err="1" smtClean="0"/>
              <a:t>cpuqueue</a:t>
            </a:r>
            <a:r>
              <a:rPr lang="en-US" sz="2000" dirty="0" smtClean="0"/>
              <a:t> has only 68 slots &amp; 486GB of RAM per (</a:t>
            </a:r>
            <a:r>
              <a:rPr lang="en-US" sz="2000" dirty="0" err="1" smtClean="0"/>
              <a:t>ls</a:t>
            </a:r>
            <a:r>
              <a:rPr lang="en-US" sz="2000" dirty="0" smtClean="0"/>
              <a:t>##) host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New! </a:t>
            </a:r>
            <a:r>
              <a:rPr lang="en-US" sz="2000" dirty="0" smtClean="0"/>
              <a:t>GPU jobs should specify queue in </a:t>
            </a:r>
            <a:r>
              <a:rPr lang="en-US" sz="2000" dirty="0" err="1" smtClean="0"/>
              <a:t>bsub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bsub</a:t>
            </a:r>
            <a:r>
              <a:rPr lang="en-US" sz="2000" dirty="0" smtClean="0"/>
              <a:t> </a:t>
            </a:r>
            <a:r>
              <a:rPr lang="en-US" sz="2000" dirty="0"/>
              <a:t>-</a:t>
            </a:r>
            <a:r>
              <a:rPr lang="en-US" sz="2000" dirty="0" smtClean="0"/>
              <a:t>q </a:t>
            </a:r>
            <a:r>
              <a:rPr lang="en-US" sz="2000" dirty="0" err="1" smtClean="0"/>
              <a:t>gpuqueue</a:t>
            </a:r>
            <a:r>
              <a:rPr lang="en-US" sz="2000" dirty="0" smtClean="0"/>
              <a:t> </a:t>
            </a:r>
            <a:r>
              <a:rPr lang="en-US" sz="2000" dirty="0"/>
              <a:t>-</a:t>
            </a:r>
            <a:r>
              <a:rPr lang="en-US" sz="2000" dirty="0" err="1" smtClean="0"/>
              <a:t>gpu</a:t>
            </a:r>
            <a:r>
              <a:rPr lang="en-US" sz="2000" dirty="0" smtClean="0"/>
              <a:t>  </a:t>
            </a:r>
            <a:r>
              <a:rPr lang="mr-IN" sz="2000" dirty="0" smtClean="0"/>
              <a:t>…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New</a:t>
            </a:r>
            <a:r>
              <a:rPr lang="en-US" sz="2000" dirty="0" smtClean="0">
                <a:solidFill>
                  <a:srgbClr val="FF0000"/>
                </a:solidFill>
              </a:rPr>
              <a:t>! </a:t>
            </a:r>
            <a:r>
              <a:rPr lang="en-US" sz="2000" dirty="0"/>
              <a:t>t</a:t>
            </a:r>
            <a:r>
              <a:rPr lang="en-US" sz="2000" dirty="0" smtClean="0"/>
              <a:t>o check available GPUs on LILAC: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/>
              <a:t>lsload</a:t>
            </a:r>
            <a:r>
              <a:rPr lang="en-US" sz="2000" dirty="0"/>
              <a:t> -o "HOST_NAME </a:t>
            </a:r>
            <a:r>
              <a:rPr lang="en-US" sz="2000" dirty="0" err="1"/>
              <a:t>ngpus_physical</a:t>
            </a:r>
            <a:r>
              <a:rPr lang="en-US" sz="2000" dirty="0"/>
              <a:t>"</a:t>
            </a:r>
            <a:endParaRPr lang="en-US" sz="2000" dirty="0" smtClean="0"/>
          </a:p>
          <a:p>
            <a:r>
              <a:rPr lang="en-US" sz="2000" dirty="0" smtClean="0"/>
              <a:t>All queues have default resource parameters for jobs:</a:t>
            </a:r>
          </a:p>
          <a:p>
            <a:pPr marL="0" indent="0">
              <a:buNone/>
            </a:pPr>
            <a:r>
              <a:rPr lang="en-US" sz="2000" dirty="0" smtClean="0"/>
              <a:t>     </a:t>
            </a:r>
            <a:r>
              <a:rPr lang="en-US" sz="1600" dirty="0" smtClean="0"/>
              <a:t>1 </a:t>
            </a:r>
            <a:r>
              <a:rPr lang="en-US" sz="1600" dirty="0" err="1" smtClean="0"/>
              <a:t>cpu</a:t>
            </a:r>
            <a:r>
              <a:rPr lang="en-US" sz="1600" dirty="0" smtClean="0"/>
              <a:t> thread (-n1); 2GB of memory (</a:t>
            </a:r>
            <a:r>
              <a:rPr lang="en-US" sz="1600" dirty="0" err="1" smtClean="0"/>
              <a:t>rusage</a:t>
            </a:r>
            <a:r>
              <a:rPr lang="en-US" sz="1600" dirty="0" smtClean="0"/>
              <a:t>[</a:t>
            </a:r>
            <a:r>
              <a:rPr lang="en-US" sz="1600" dirty="0" err="1" smtClean="0"/>
              <a:t>mem</a:t>
            </a:r>
            <a:r>
              <a:rPr lang="en-US" sz="1600" dirty="0" smtClean="0"/>
              <a:t>=2]); 1 hour (-W 1:00) runtime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844361"/>
              </p:ext>
            </p:extLst>
          </p:nvPr>
        </p:nvGraphicFramePr>
        <p:xfrm>
          <a:off x="880306" y="1168854"/>
          <a:ext cx="692596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679"/>
                <a:gridCol w="3558282"/>
              </a:tblGrid>
              <a:tr h="3764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Current LILAC queues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New</a:t>
                      </a:r>
                      <a:r>
                        <a:rPr lang="en-US" sz="2000" baseline="0" dirty="0" smtClean="0"/>
                        <a:t> LILAC queues</a:t>
                      </a:r>
                      <a:endParaRPr lang="en-US" sz="2000" dirty="0"/>
                    </a:p>
                  </a:txBody>
                  <a:tcPr/>
                </a:tc>
              </a:tr>
              <a:tr h="31616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general (default queue)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cpuqueue</a:t>
                      </a:r>
                      <a:r>
                        <a:rPr lang="en-US" sz="2000" dirty="0" smtClean="0"/>
                        <a:t> (default queue )</a:t>
                      </a:r>
                      <a:endParaRPr lang="en-US" sz="2000" dirty="0"/>
                    </a:p>
                  </a:txBody>
                  <a:tcPr/>
                </a:tc>
              </a:tr>
              <a:tr h="360257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gpushared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gpuqueue</a:t>
                      </a:r>
                      <a:endParaRPr lang="en-US" sz="2000" dirty="0"/>
                    </a:p>
                  </a:txBody>
                  <a:tcPr/>
                </a:tc>
              </a:tr>
              <a:tr h="360257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wholenode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wholenode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44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LUNA upgrade 2017 Q4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Upgrade LSF 9.1.3 to LSF 10.1 </a:t>
            </a:r>
            <a:r>
              <a:rPr lang="en-US" sz="2400" dirty="0" smtClean="0"/>
              <a:t>SP3</a:t>
            </a:r>
          </a:p>
          <a:p>
            <a:r>
              <a:rPr lang="en-US" sz="2400" dirty="0" smtClean="0"/>
              <a:t>Start OS upgrade from </a:t>
            </a:r>
            <a:r>
              <a:rPr lang="en-US" sz="2400" dirty="0" err="1" smtClean="0"/>
              <a:t>CentOS</a:t>
            </a:r>
            <a:r>
              <a:rPr lang="en-US" sz="2400" dirty="0" smtClean="0"/>
              <a:t> 6 to </a:t>
            </a:r>
            <a:r>
              <a:rPr lang="en-US" sz="2400" dirty="0" err="1" smtClean="0"/>
              <a:t>CentOS</a:t>
            </a:r>
            <a:r>
              <a:rPr lang="en-US" sz="2400" dirty="0" smtClean="0"/>
              <a:t> 7</a:t>
            </a:r>
          </a:p>
          <a:p>
            <a:r>
              <a:rPr lang="en-US" sz="2400" dirty="0" smtClean="0"/>
              <a:t>Build and test new software stack on </a:t>
            </a:r>
            <a:r>
              <a:rPr lang="en-US" sz="2400" dirty="0" err="1" smtClean="0"/>
              <a:t>CentOS</a:t>
            </a:r>
            <a:r>
              <a:rPr lang="en-US" sz="2400" dirty="0" smtClean="0"/>
              <a:t> 7</a:t>
            </a:r>
          </a:p>
          <a:p>
            <a:r>
              <a:rPr lang="en-US" sz="2400" dirty="0" smtClean="0"/>
              <a:t>Add new GPFS storage to </a:t>
            </a:r>
            <a:r>
              <a:rPr lang="en-US" sz="2400" dirty="0" err="1" smtClean="0"/>
              <a:t>CentOS</a:t>
            </a:r>
            <a:r>
              <a:rPr lang="en-US" sz="2400" dirty="0" smtClean="0"/>
              <a:t> 7 hosts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3899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006602"/>
      </p:ext>
    </p:extLst>
  </p:cSld>
  <p:clrMapOvr>
    <a:masterClrMapping/>
  </p:clrMapOvr>
</p:sld>
</file>

<file path=ppt/theme/theme1.xml><?xml version="1.0" encoding="utf-8"?>
<a:theme xmlns:a="http://schemas.openxmlformats.org/drawingml/2006/main" name="LSF_UG_1">
  <a:themeElements>
    <a:clrScheme name="MSK color pallete">
      <a:dk1>
        <a:sysClr val="windowText" lastClr="000000"/>
      </a:dk1>
      <a:lt1>
        <a:sysClr val="window" lastClr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Slide1Template" id="{03F4163E-8EE5-8E4B-B785-286A96067008}" vid="{CB926C4E-D035-DF42-AF97-2EB935907B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8DA1A4150FB2B848A3EB7B452BFA7AC5" ma:contentTypeVersion="1" ma:contentTypeDescription="Upload an image." ma:contentTypeScope="" ma:versionID="c5dd4a19140d82efd42bf2e2156fee3e">
  <xsd:schema xmlns:xsd="http://www.w3.org/2001/XMLSchema" xmlns:xs="http://www.w3.org/2001/XMLSchema" xmlns:p="http://schemas.microsoft.com/office/2006/metadata/properties" xmlns:ns1="http://schemas.microsoft.com/sharepoint/v3" xmlns:ns2="E64CF27C-2ECC-48E8-947E-CA63274FB2E8" xmlns:ns3="http://schemas.microsoft.com/sharepoint/v3/fields" targetNamespace="http://schemas.microsoft.com/office/2006/metadata/properties" ma:root="true" ma:fieldsID="8669bc30feb5185623fa09da941496e2" ns1:_="" ns2:_="" ns3:_="">
    <xsd:import namespace="http://schemas.microsoft.com/sharepoint/v3"/>
    <xsd:import namespace="E64CF27C-2ECC-48E8-947E-CA63274FB2E8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4CF27C-2ECC-48E8-947E-CA63274FB2E8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E64CF27C-2ECC-48E8-947E-CA63274FB2E8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E57EBD8B-EA50-4231-9F03-F9188E406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64CF27C-2ECC-48E8-947E-CA63274FB2E8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1F69EB-AD96-4AD6-8A18-0C8728F5F0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30647F-A921-45DD-9E91-010F7EF4FB48}">
  <ds:schemaRefs>
    <ds:schemaRef ds:uri="http://schemas.microsoft.com/office/2006/metadata/properties"/>
    <ds:schemaRef ds:uri="http://schemas.microsoft.com/office/infopath/2007/PartnerControls"/>
    <ds:schemaRef ds:uri="E64CF27C-2ECC-48E8-947E-CA63274FB2E8"/>
    <ds:schemaRef ds:uri="http://schemas.microsoft.com/sharepoint/v3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LSF_UG_1.potx</Template>
  <TotalTime>4708</TotalTime>
  <Words>266</Words>
  <Application>Microsoft Macintosh PowerPoint</Application>
  <PresentationFormat>On-screen Show (4:3)</PresentationFormat>
  <Paragraphs>64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LSF_UG_1</vt:lpstr>
      <vt:lpstr>HPC User Group</vt:lpstr>
      <vt:lpstr>Agenda</vt:lpstr>
      <vt:lpstr>HPC Website and new wiki page and documentation</vt:lpstr>
      <vt:lpstr>LILAC LSF software upgrade overview</vt:lpstr>
      <vt:lpstr>LILAC LSF software upgrade plan</vt:lpstr>
      <vt:lpstr>LILAC LSF new queues</vt:lpstr>
      <vt:lpstr>LUNA upgrade 2017 Q4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 Here (Arial Bold 30 pt)</dc:title>
  <dc:creator>Sue WeilKazzaz</dc:creator>
  <cp:keywords/>
  <dc:description/>
  <cp:lastModifiedBy>Mazurkova, Svetlana/Information Systems</cp:lastModifiedBy>
  <cp:revision>109</cp:revision>
  <cp:lastPrinted>2017-09-19T20:57:47Z</cp:lastPrinted>
  <dcterms:created xsi:type="dcterms:W3CDTF">2017-01-13T18:00:18Z</dcterms:created>
  <dcterms:modified xsi:type="dcterms:W3CDTF">2017-10-04T15:57:29Z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0x0101009148F5A04DDD49CBA7127AADA5FB792B00AADE34325A8B49CDA8BB4DB53328F214008DA1A4150FB2B848A3EB7B452BFA7AC5</vt:lpwstr>
  </property>
</Properties>
</file>